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6"/>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373" r:id="rId20"/>
    <p:sldId id="374" r:id="rId21"/>
    <p:sldId id="375" r:id="rId22"/>
    <p:sldId id="376" r:id="rId23"/>
    <p:sldId id="299" r:id="rId24"/>
    <p:sldId id="372" r:id="rId25"/>
    <p:sldId id="365" r:id="rId26"/>
    <p:sldId id="274" r:id="rId27"/>
    <p:sldId id="275" r:id="rId28"/>
    <p:sldId id="277" r:id="rId29"/>
    <p:sldId id="278" r:id="rId30"/>
    <p:sldId id="358" r:id="rId31"/>
    <p:sldId id="366" r:id="rId32"/>
    <p:sldId id="368" r:id="rId33"/>
    <p:sldId id="282" r:id="rId34"/>
    <p:sldId id="361" r:id="rId35"/>
    <p:sldId id="362" r:id="rId36"/>
    <p:sldId id="364" r:id="rId37"/>
    <p:sldId id="283" r:id="rId38"/>
    <p:sldId id="357" r:id="rId39"/>
    <p:sldId id="352" r:id="rId40"/>
    <p:sldId id="300" r:id="rId41"/>
    <p:sldId id="301" r:id="rId42"/>
    <p:sldId id="302" r:id="rId43"/>
    <p:sldId id="303" r:id="rId44"/>
    <p:sldId id="304" r:id="rId45"/>
    <p:sldId id="305"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7" r:id="rId60"/>
    <p:sldId id="350"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 id="298"/>
            <p14:sldId id="373"/>
            <p14:sldId id="374"/>
            <p14:sldId id="375"/>
            <p14:sldId id="376"/>
            <p14:sldId id="299"/>
            <p14:sldId id="372"/>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3"/>
    <p:restoredTop sz="61628"/>
  </p:normalViewPr>
  <p:slideViewPr>
    <p:cSldViewPr snapToGrid="0">
      <p:cViewPr varScale="1">
        <p:scale>
          <a:sx n="166" d="100"/>
          <a:sy n="166" d="100"/>
        </p:scale>
        <p:origin x="448"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a:t>
            </a:r>
          </a:p>
          <a:p>
            <a:pPr marL="158750" indent="0">
              <a:buNone/>
            </a:pPr>
            <a:r>
              <a:rPr lang="en-US" sz="4000" b="0" dirty="0">
                <a:effectLst/>
                <a:latin typeface="Roboto" panose="02000000000000000000" pitchFamily="2" charset="0"/>
              </a:rPr>
              <a:t>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15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15950" lvl="1" indent="0" eaLnBrk="1" hangingPunct="1">
              <a:lnSpc>
                <a:spcPct val="90000"/>
              </a:lnSpc>
              <a:buNone/>
            </a:pPr>
            <a:endParaRPr lang="en-US" altLang="en-US" sz="2400" dirty="0"/>
          </a:p>
        </p:txBody>
      </p:sp>
    </p:spTree>
    <p:extLst>
      <p:ext uri="{BB962C8B-B14F-4D97-AF65-F5344CB8AC3E}">
        <p14:creationId xmlns:p14="http://schemas.microsoft.com/office/powerpoint/2010/main" val="3227605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26</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27</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28</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29</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30</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32</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33</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37</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053539"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endParaRPr lang="en-US" sz="2400" dirty="0"/>
          </a:p>
          <a:p>
            <a:r>
              <a:rPr lang="en-US" sz="2400" dirty="0"/>
              <a:t>Note that most crypto techniques have</a:t>
            </a:r>
          </a:p>
          <a:p>
            <a:pPr lvl="1"/>
            <a:r>
              <a:rPr lang="en-US" sz="1800" dirty="0"/>
              <a:t>An algorithm (What you do to the message)</a:t>
            </a:r>
          </a:p>
          <a:p>
            <a:pPr lvl="1"/>
            <a:r>
              <a:rPr lang="en-US" sz="1800" dirty="0"/>
              <a:t>A key (The secret that you need in order to encrypt / decrypt)</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4" grpId="0" animBg="1"/>
      <p:bldP spid="10" grpId="0" animBg="1"/>
      <p:bldP spid="11"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1987838995"/>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9912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26</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27</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28</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29</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Introduction to Cryptography</a:t>
            </a:r>
            <a:endParaRPr sz="2400" dirty="0"/>
          </a:p>
          <a:p>
            <a:pPr marL="914400" lvl="1" indent="-317500" algn="l" rtl="0">
              <a:spcBef>
                <a:spcPts val="0"/>
              </a:spcBef>
              <a:spcAft>
                <a:spcPts val="0"/>
              </a:spcAft>
              <a:buSzPts val="1400"/>
              <a:buChar char="○"/>
            </a:pPr>
            <a:r>
              <a:rPr lang="en" sz="2000" dirty="0"/>
              <a:t>What is cryptography? </a:t>
            </a:r>
          </a:p>
          <a:p>
            <a:pPr marL="914400" lvl="1" indent="-317500" algn="l" rtl="0">
              <a:spcBef>
                <a:spcPts val="0"/>
              </a:spcBef>
              <a:spcAft>
                <a:spcPts val="0"/>
              </a:spcAft>
              <a:buSzPts val="1400"/>
              <a:buChar char="○"/>
            </a:pPr>
            <a:endParaRPr lang="en" sz="2000" dirty="0"/>
          </a:p>
          <a:p>
            <a:pPr marL="914400" lvl="1" indent="-317500" algn="l" rtl="0">
              <a:spcBef>
                <a:spcPts val="0"/>
              </a:spcBef>
              <a:spcAft>
                <a:spcPts val="0"/>
              </a:spcAft>
              <a:buSzPts val="1400"/>
              <a:buChar char="○"/>
            </a:pPr>
            <a:r>
              <a:rPr lang="en" sz="2000" dirty="0"/>
              <a:t>Definitions</a:t>
            </a:r>
            <a:endParaRPr sz="2000" dirty="0"/>
          </a:p>
          <a:p>
            <a:pPr lvl="1"/>
            <a:endParaRPr lang="en" sz="2000" dirty="0"/>
          </a:p>
          <a:p>
            <a:pPr lvl="1"/>
            <a:r>
              <a:rPr lang="en" sz="2000" dirty="0"/>
              <a:t>Three types of cryptography</a:t>
            </a:r>
          </a:p>
          <a:p>
            <a:pPr lvl="1"/>
            <a:endParaRPr lang="en" sz="2000" dirty="0"/>
          </a:p>
          <a:p>
            <a:pPr lvl="1"/>
            <a:r>
              <a:rPr lang="en" sz="2000" dirty="0"/>
              <a:t>Building blocks of cryptography</a:t>
            </a:r>
          </a:p>
          <a:p>
            <a:pPr lvl="1"/>
            <a:endParaRPr lang="en-US" sz="2000" dirty="0"/>
          </a:p>
          <a:p>
            <a:pPr lvl="1"/>
            <a:r>
              <a:rPr lang="en-US" sz="20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30</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31</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32</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33</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34</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35</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36</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37</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38</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45391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graphicFrame>
        <p:nvGraphicFramePr>
          <p:cNvPr id="1005" name="Google Shape;1005;p95"/>
          <p:cNvGraphicFramePr/>
          <p:nvPr/>
        </p:nvGraphicFramePr>
        <p:xfrm>
          <a:off x="739025" y="1827450"/>
          <a:ext cx="4657100" cy="1737016"/>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data</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a:p>
            <a:pPr marL="914400" lvl="1" indent="-317500" algn="l" rtl="0">
              <a:spcBef>
                <a:spcPts val="0"/>
              </a:spcBef>
              <a:spcAft>
                <a:spcPts val="0"/>
              </a:spcAft>
              <a:buSzPts val="1400"/>
              <a:buChar char="○"/>
            </a:pPr>
            <a:r>
              <a:rPr lang="en" dirty="0"/>
              <a:t>… but they’re not identical properties</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1668</TotalTime>
  <Words>6450</Words>
  <Application>Microsoft Macintosh PowerPoint</Application>
  <PresentationFormat>On-screen Show (16:9)</PresentationFormat>
  <Paragraphs>1148</Paragraphs>
  <Slides>74</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Public-Key (Asymmetric) Crypto</vt:lpstr>
      <vt:lpstr>Hashing</vt:lpstr>
      <vt:lpstr>Cryptography Roadmap</vt:lpstr>
      <vt:lpstr>Building Blocks of Cryptography</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56</cp:revision>
  <dcterms:modified xsi:type="dcterms:W3CDTF">2023-08-23T10:52:22Z</dcterms:modified>
</cp:coreProperties>
</file>